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7700"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CC66"/>
    <a:srgbClr val="CC6600"/>
    <a:srgbClr val="CC99FF"/>
    <a:srgbClr val="FF3300"/>
    <a:srgbClr val="FF9900"/>
    <a:srgbClr val="996633"/>
    <a:srgbClr val="FF3399"/>
    <a:srgbClr val="00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444" y="-3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828" y="5891626"/>
            <a:ext cx="27538045" cy="12533242"/>
          </a:xfrm>
        </p:spPr>
        <p:txBody>
          <a:bodyPr anchor="b"/>
          <a:lstStyle>
            <a:lvl1pPr algn="ctr">
              <a:defRPr sz="21259"/>
            </a:lvl1pPr>
          </a:lstStyle>
          <a:p>
            <a:r>
              <a:rPr lang="en-US" smtClean="0"/>
              <a:t>Click to edit Master title style</a:t>
            </a:r>
            <a:endParaRPr lang="en-US" dirty="0"/>
          </a:p>
        </p:txBody>
      </p:sp>
      <p:sp>
        <p:nvSpPr>
          <p:cNvPr id="3" name="Subtitle 2"/>
          <p:cNvSpPr>
            <a:spLocks noGrp="1"/>
          </p:cNvSpPr>
          <p:nvPr>
            <p:ph type="subTitle" idx="1"/>
          </p:nvPr>
        </p:nvSpPr>
        <p:spPr>
          <a:xfrm>
            <a:off x="4049713" y="18908198"/>
            <a:ext cx="24298275" cy="8691601"/>
          </a:xfrm>
        </p:spPr>
        <p:txBody>
          <a:bodyPr/>
          <a:lstStyle>
            <a:lvl1pPr marL="0" indent="0" algn="ctr">
              <a:buNone/>
              <a:defRPr sz="8503"/>
            </a:lvl1pPr>
            <a:lvl2pPr marL="1619905" indent="0" algn="ctr">
              <a:buNone/>
              <a:defRPr sz="7086"/>
            </a:lvl2pPr>
            <a:lvl3pPr marL="3239811" indent="0" algn="ctr">
              <a:buNone/>
              <a:defRPr sz="6378"/>
            </a:lvl3pPr>
            <a:lvl4pPr marL="4859716" indent="0" algn="ctr">
              <a:buNone/>
              <a:defRPr sz="5669"/>
            </a:lvl4pPr>
            <a:lvl5pPr marL="6479621" indent="0" algn="ctr">
              <a:buNone/>
              <a:defRPr sz="5669"/>
            </a:lvl5pPr>
            <a:lvl6pPr marL="8099527" indent="0" algn="ctr">
              <a:buNone/>
              <a:defRPr sz="5669"/>
            </a:lvl6pPr>
            <a:lvl7pPr marL="9719432" indent="0" algn="ctr">
              <a:buNone/>
              <a:defRPr sz="5669"/>
            </a:lvl7pPr>
            <a:lvl8pPr marL="11339337" indent="0" algn="ctr">
              <a:buNone/>
              <a:defRPr sz="5669"/>
            </a:lvl8pPr>
            <a:lvl9pPr marL="12959243" indent="0" algn="ctr">
              <a:buNone/>
              <a:defRPr sz="566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44320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22582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4606" y="1916653"/>
            <a:ext cx="6985754" cy="3050811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27344" y="1916653"/>
            <a:ext cx="20552291" cy="305081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108104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187155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470" y="8974945"/>
            <a:ext cx="27943016" cy="14974888"/>
          </a:xfrm>
        </p:spPr>
        <p:txBody>
          <a:bodyPr anchor="b"/>
          <a:lstStyle>
            <a:lvl1pPr>
              <a:defRPr sz="21259"/>
            </a:lvl1pPr>
          </a:lstStyle>
          <a:p>
            <a:r>
              <a:rPr lang="en-US" smtClean="0"/>
              <a:t>Click to edit Master title style</a:t>
            </a:r>
            <a:endParaRPr lang="en-US" dirty="0"/>
          </a:p>
        </p:txBody>
      </p:sp>
      <p:sp>
        <p:nvSpPr>
          <p:cNvPr id="3" name="Text Placeholder 2"/>
          <p:cNvSpPr>
            <a:spLocks noGrp="1"/>
          </p:cNvSpPr>
          <p:nvPr>
            <p:ph type="body" idx="1"/>
          </p:nvPr>
        </p:nvSpPr>
        <p:spPr>
          <a:xfrm>
            <a:off x="2210470" y="24091502"/>
            <a:ext cx="27943016" cy="7874940"/>
          </a:xfrm>
        </p:spPr>
        <p:txBody>
          <a:bodyPr/>
          <a:lstStyle>
            <a:lvl1pPr marL="0" indent="0">
              <a:buNone/>
              <a:defRPr sz="8503">
                <a:solidFill>
                  <a:schemeClr val="tx1"/>
                </a:solidFill>
              </a:defRPr>
            </a:lvl1pPr>
            <a:lvl2pPr marL="1619905" indent="0">
              <a:buNone/>
              <a:defRPr sz="7086">
                <a:solidFill>
                  <a:schemeClr val="tx1">
                    <a:tint val="75000"/>
                  </a:schemeClr>
                </a:solidFill>
              </a:defRPr>
            </a:lvl2pPr>
            <a:lvl3pPr marL="3239811" indent="0">
              <a:buNone/>
              <a:defRPr sz="6378">
                <a:solidFill>
                  <a:schemeClr val="tx1">
                    <a:tint val="75000"/>
                  </a:schemeClr>
                </a:solidFill>
              </a:defRPr>
            </a:lvl3pPr>
            <a:lvl4pPr marL="4859716" indent="0">
              <a:buNone/>
              <a:defRPr sz="5669">
                <a:solidFill>
                  <a:schemeClr val="tx1">
                    <a:tint val="75000"/>
                  </a:schemeClr>
                </a:solidFill>
              </a:defRPr>
            </a:lvl4pPr>
            <a:lvl5pPr marL="6479621" indent="0">
              <a:buNone/>
              <a:defRPr sz="5669">
                <a:solidFill>
                  <a:schemeClr val="tx1">
                    <a:tint val="75000"/>
                  </a:schemeClr>
                </a:solidFill>
              </a:defRPr>
            </a:lvl5pPr>
            <a:lvl6pPr marL="8099527" indent="0">
              <a:buNone/>
              <a:defRPr sz="5669">
                <a:solidFill>
                  <a:schemeClr val="tx1">
                    <a:tint val="75000"/>
                  </a:schemeClr>
                </a:solidFill>
              </a:defRPr>
            </a:lvl6pPr>
            <a:lvl7pPr marL="9719432" indent="0">
              <a:buNone/>
              <a:defRPr sz="5669">
                <a:solidFill>
                  <a:schemeClr val="tx1">
                    <a:tint val="75000"/>
                  </a:schemeClr>
                </a:solidFill>
              </a:defRPr>
            </a:lvl7pPr>
            <a:lvl8pPr marL="11339337" indent="0">
              <a:buNone/>
              <a:defRPr sz="5669">
                <a:solidFill>
                  <a:schemeClr val="tx1">
                    <a:tint val="75000"/>
                  </a:schemeClr>
                </a:solidFill>
              </a:defRPr>
            </a:lvl8pPr>
            <a:lvl9pPr marL="12959243" indent="0">
              <a:buNone/>
              <a:defRPr sz="566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400810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27342" y="9583264"/>
            <a:ext cx="13769023" cy="22841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01335" y="9583264"/>
            <a:ext cx="13769023" cy="22841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415007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562" y="1916661"/>
            <a:ext cx="27943016" cy="695828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31565" y="8824938"/>
            <a:ext cx="13705744" cy="4324966"/>
          </a:xfrm>
        </p:spPr>
        <p:txBody>
          <a:bodyPr anchor="b"/>
          <a:lstStyle>
            <a:lvl1pPr marL="0" indent="0">
              <a:buNone/>
              <a:defRPr sz="8503" b="1"/>
            </a:lvl1pPr>
            <a:lvl2pPr marL="1619905" indent="0">
              <a:buNone/>
              <a:defRPr sz="7086" b="1"/>
            </a:lvl2pPr>
            <a:lvl3pPr marL="3239811" indent="0">
              <a:buNone/>
              <a:defRPr sz="6378" b="1"/>
            </a:lvl3pPr>
            <a:lvl4pPr marL="4859716" indent="0">
              <a:buNone/>
              <a:defRPr sz="5669" b="1"/>
            </a:lvl4pPr>
            <a:lvl5pPr marL="6479621" indent="0">
              <a:buNone/>
              <a:defRPr sz="5669" b="1"/>
            </a:lvl5pPr>
            <a:lvl6pPr marL="8099527" indent="0">
              <a:buNone/>
              <a:defRPr sz="5669" b="1"/>
            </a:lvl6pPr>
            <a:lvl7pPr marL="9719432" indent="0">
              <a:buNone/>
              <a:defRPr sz="5669" b="1"/>
            </a:lvl7pPr>
            <a:lvl8pPr marL="11339337" indent="0">
              <a:buNone/>
              <a:defRPr sz="5669" b="1"/>
            </a:lvl8pPr>
            <a:lvl9pPr marL="12959243" indent="0">
              <a:buNone/>
              <a:defRPr sz="5669" b="1"/>
            </a:lvl9pPr>
          </a:lstStyle>
          <a:p>
            <a:pPr lvl="0"/>
            <a:r>
              <a:rPr lang="en-US" smtClean="0"/>
              <a:t>Edit Master text styles</a:t>
            </a:r>
          </a:p>
        </p:txBody>
      </p:sp>
      <p:sp>
        <p:nvSpPr>
          <p:cNvPr id="4" name="Content Placeholder 3"/>
          <p:cNvSpPr>
            <a:spLocks noGrp="1"/>
          </p:cNvSpPr>
          <p:nvPr>
            <p:ph sz="half" idx="2"/>
          </p:nvPr>
        </p:nvSpPr>
        <p:spPr>
          <a:xfrm>
            <a:off x="2231565" y="13149904"/>
            <a:ext cx="13705744" cy="193415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401338" y="8824938"/>
            <a:ext cx="13773242" cy="4324966"/>
          </a:xfrm>
        </p:spPr>
        <p:txBody>
          <a:bodyPr anchor="b"/>
          <a:lstStyle>
            <a:lvl1pPr marL="0" indent="0">
              <a:buNone/>
              <a:defRPr sz="8503" b="1"/>
            </a:lvl1pPr>
            <a:lvl2pPr marL="1619905" indent="0">
              <a:buNone/>
              <a:defRPr sz="7086" b="1"/>
            </a:lvl2pPr>
            <a:lvl3pPr marL="3239811" indent="0">
              <a:buNone/>
              <a:defRPr sz="6378" b="1"/>
            </a:lvl3pPr>
            <a:lvl4pPr marL="4859716" indent="0">
              <a:buNone/>
              <a:defRPr sz="5669" b="1"/>
            </a:lvl4pPr>
            <a:lvl5pPr marL="6479621" indent="0">
              <a:buNone/>
              <a:defRPr sz="5669" b="1"/>
            </a:lvl5pPr>
            <a:lvl6pPr marL="8099527" indent="0">
              <a:buNone/>
              <a:defRPr sz="5669" b="1"/>
            </a:lvl6pPr>
            <a:lvl7pPr marL="9719432" indent="0">
              <a:buNone/>
              <a:defRPr sz="5669" b="1"/>
            </a:lvl7pPr>
            <a:lvl8pPr marL="11339337" indent="0">
              <a:buNone/>
              <a:defRPr sz="5669" b="1"/>
            </a:lvl8pPr>
            <a:lvl9pPr marL="12959243" indent="0">
              <a:buNone/>
              <a:defRPr sz="5669" b="1"/>
            </a:lvl9pPr>
          </a:lstStyle>
          <a:p>
            <a:pPr lvl="0"/>
            <a:r>
              <a:rPr lang="en-US" smtClean="0"/>
              <a:t>Edit Master text styles</a:t>
            </a:r>
          </a:p>
        </p:txBody>
      </p:sp>
      <p:sp>
        <p:nvSpPr>
          <p:cNvPr id="6" name="Content Placeholder 5"/>
          <p:cNvSpPr>
            <a:spLocks noGrp="1"/>
          </p:cNvSpPr>
          <p:nvPr>
            <p:ph sz="quarter" idx="4"/>
          </p:nvPr>
        </p:nvSpPr>
        <p:spPr>
          <a:xfrm>
            <a:off x="16401338" y="13149904"/>
            <a:ext cx="13773242" cy="193415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418993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18438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94545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399982"/>
            <a:ext cx="10449101" cy="8399939"/>
          </a:xfrm>
        </p:spPr>
        <p:txBody>
          <a:bodyPr anchor="b"/>
          <a:lstStyle>
            <a:lvl1pPr>
              <a:defRPr sz="11338"/>
            </a:lvl1pPr>
          </a:lstStyle>
          <a:p>
            <a:r>
              <a:rPr lang="en-US" smtClean="0"/>
              <a:t>Click to edit Master title style</a:t>
            </a:r>
            <a:endParaRPr lang="en-US" dirty="0"/>
          </a:p>
        </p:txBody>
      </p:sp>
      <p:sp>
        <p:nvSpPr>
          <p:cNvPr id="3" name="Content Placeholder 2"/>
          <p:cNvSpPr>
            <a:spLocks noGrp="1"/>
          </p:cNvSpPr>
          <p:nvPr>
            <p:ph idx="1"/>
          </p:nvPr>
        </p:nvSpPr>
        <p:spPr>
          <a:xfrm>
            <a:off x="13773242" y="5183304"/>
            <a:ext cx="16401336" cy="25583147"/>
          </a:xfrm>
        </p:spPr>
        <p:txBody>
          <a:bodyPr/>
          <a:lstStyle>
            <a:lvl1pPr>
              <a:defRPr sz="11338"/>
            </a:lvl1pPr>
            <a:lvl2pPr>
              <a:defRPr sz="9921"/>
            </a:lvl2pPr>
            <a:lvl3pPr>
              <a:defRPr sz="8503"/>
            </a:lvl3pPr>
            <a:lvl4pPr>
              <a:defRPr sz="7086"/>
            </a:lvl4pPr>
            <a:lvl5pPr>
              <a:defRPr sz="7086"/>
            </a:lvl5pPr>
            <a:lvl6pPr>
              <a:defRPr sz="7086"/>
            </a:lvl6pPr>
            <a:lvl7pPr>
              <a:defRPr sz="7086"/>
            </a:lvl7pPr>
            <a:lvl8pPr>
              <a:defRPr sz="7086"/>
            </a:lvl8pPr>
            <a:lvl9pPr>
              <a:defRPr sz="708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31562" y="10799922"/>
            <a:ext cx="10449101" cy="20008190"/>
          </a:xfrm>
        </p:spPr>
        <p:txBody>
          <a:bodyPr/>
          <a:lstStyle>
            <a:lvl1pPr marL="0" indent="0">
              <a:buNone/>
              <a:defRPr sz="5669"/>
            </a:lvl1pPr>
            <a:lvl2pPr marL="1619905" indent="0">
              <a:buNone/>
              <a:defRPr sz="4960"/>
            </a:lvl2pPr>
            <a:lvl3pPr marL="3239811" indent="0">
              <a:buNone/>
              <a:defRPr sz="4252"/>
            </a:lvl3pPr>
            <a:lvl4pPr marL="4859716" indent="0">
              <a:buNone/>
              <a:defRPr sz="3543"/>
            </a:lvl4pPr>
            <a:lvl5pPr marL="6479621" indent="0">
              <a:buNone/>
              <a:defRPr sz="3543"/>
            </a:lvl5pPr>
            <a:lvl6pPr marL="8099527" indent="0">
              <a:buNone/>
              <a:defRPr sz="3543"/>
            </a:lvl6pPr>
            <a:lvl7pPr marL="9719432" indent="0">
              <a:buNone/>
              <a:defRPr sz="3543"/>
            </a:lvl7pPr>
            <a:lvl8pPr marL="11339337" indent="0">
              <a:buNone/>
              <a:defRPr sz="3543"/>
            </a:lvl8pPr>
            <a:lvl9pPr marL="12959243" indent="0">
              <a:buNone/>
              <a:defRPr sz="3543"/>
            </a:lvl9pPr>
          </a:lstStyle>
          <a:p>
            <a:pPr lvl="0"/>
            <a:r>
              <a:rPr lang="en-US" smtClean="0"/>
              <a:t>Edit Master text styles</a:t>
            </a:r>
          </a:p>
        </p:txBody>
      </p:sp>
      <p:sp>
        <p:nvSpPr>
          <p:cNvPr id="5" name="Date Placeholder 4"/>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389719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399982"/>
            <a:ext cx="10449101" cy="8399939"/>
          </a:xfrm>
        </p:spPr>
        <p:txBody>
          <a:bodyPr anchor="b"/>
          <a:lstStyle>
            <a:lvl1pPr>
              <a:defRPr sz="1133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73242" y="5183304"/>
            <a:ext cx="16401336" cy="25583147"/>
          </a:xfrm>
        </p:spPr>
        <p:txBody>
          <a:bodyPr anchor="t"/>
          <a:lstStyle>
            <a:lvl1pPr marL="0" indent="0">
              <a:buNone/>
              <a:defRPr sz="11338"/>
            </a:lvl1pPr>
            <a:lvl2pPr marL="1619905" indent="0">
              <a:buNone/>
              <a:defRPr sz="9921"/>
            </a:lvl2pPr>
            <a:lvl3pPr marL="3239811" indent="0">
              <a:buNone/>
              <a:defRPr sz="8503"/>
            </a:lvl3pPr>
            <a:lvl4pPr marL="4859716" indent="0">
              <a:buNone/>
              <a:defRPr sz="7086"/>
            </a:lvl4pPr>
            <a:lvl5pPr marL="6479621" indent="0">
              <a:buNone/>
              <a:defRPr sz="7086"/>
            </a:lvl5pPr>
            <a:lvl6pPr marL="8099527" indent="0">
              <a:buNone/>
              <a:defRPr sz="7086"/>
            </a:lvl6pPr>
            <a:lvl7pPr marL="9719432" indent="0">
              <a:buNone/>
              <a:defRPr sz="7086"/>
            </a:lvl7pPr>
            <a:lvl8pPr marL="11339337" indent="0">
              <a:buNone/>
              <a:defRPr sz="7086"/>
            </a:lvl8pPr>
            <a:lvl9pPr marL="12959243" indent="0">
              <a:buNone/>
              <a:defRPr sz="7086"/>
            </a:lvl9pPr>
          </a:lstStyle>
          <a:p>
            <a:r>
              <a:rPr lang="en-US" smtClean="0"/>
              <a:t>Click icon to add picture</a:t>
            </a:r>
            <a:endParaRPr lang="en-US" dirty="0"/>
          </a:p>
        </p:txBody>
      </p:sp>
      <p:sp>
        <p:nvSpPr>
          <p:cNvPr id="4" name="Text Placeholder 3"/>
          <p:cNvSpPr>
            <a:spLocks noGrp="1"/>
          </p:cNvSpPr>
          <p:nvPr>
            <p:ph type="body" sz="half" idx="2"/>
          </p:nvPr>
        </p:nvSpPr>
        <p:spPr>
          <a:xfrm>
            <a:off x="2231562" y="10799922"/>
            <a:ext cx="10449101" cy="20008190"/>
          </a:xfrm>
        </p:spPr>
        <p:txBody>
          <a:bodyPr/>
          <a:lstStyle>
            <a:lvl1pPr marL="0" indent="0">
              <a:buNone/>
              <a:defRPr sz="5669"/>
            </a:lvl1pPr>
            <a:lvl2pPr marL="1619905" indent="0">
              <a:buNone/>
              <a:defRPr sz="4960"/>
            </a:lvl2pPr>
            <a:lvl3pPr marL="3239811" indent="0">
              <a:buNone/>
              <a:defRPr sz="4252"/>
            </a:lvl3pPr>
            <a:lvl4pPr marL="4859716" indent="0">
              <a:buNone/>
              <a:defRPr sz="3543"/>
            </a:lvl4pPr>
            <a:lvl5pPr marL="6479621" indent="0">
              <a:buNone/>
              <a:defRPr sz="3543"/>
            </a:lvl5pPr>
            <a:lvl6pPr marL="8099527" indent="0">
              <a:buNone/>
              <a:defRPr sz="3543"/>
            </a:lvl6pPr>
            <a:lvl7pPr marL="9719432" indent="0">
              <a:buNone/>
              <a:defRPr sz="3543"/>
            </a:lvl7pPr>
            <a:lvl8pPr marL="11339337" indent="0">
              <a:buNone/>
              <a:defRPr sz="3543"/>
            </a:lvl8pPr>
            <a:lvl9pPr marL="12959243" indent="0">
              <a:buNone/>
              <a:defRPr sz="3543"/>
            </a:lvl9pPr>
          </a:lstStyle>
          <a:p>
            <a:pPr lvl="0"/>
            <a:r>
              <a:rPr lang="en-US" smtClean="0"/>
              <a:t>Edit Master text styles</a:t>
            </a:r>
          </a:p>
        </p:txBody>
      </p:sp>
      <p:sp>
        <p:nvSpPr>
          <p:cNvPr id="5" name="Date Placeholder 4"/>
          <p:cNvSpPr>
            <a:spLocks noGrp="1"/>
          </p:cNvSpPr>
          <p:nvPr>
            <p:ph type="dt" sz="half" idx="10"/>
          </p:nvPr>
        </p:nvSpPr>
        <p:spPr/>
        <p:txBody>
          <a:bodyPr/>
          <a:lstStyle/>
          <a:p>
            <a:fld id="{3530A205-FEE2-4E9D-8D0A-C4EDD9C45043}" type="datetimeFigureOut">
              <a:rPr lang="sr-Latn-RS" smtClean="0"/>
              <a:t>23.8.2021.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8588BC7-589B-456F-8083-F292DA54FA51}" type="slidenum">
              <a:rPr lang="sr-Latn-RS" smtClean="0"/>
              <a:t>‹#›</a:t>
            </a:fld>
            <a:endParaRPr lang="sr-Latn-RS"/>
          </a:p>
        </p:txBody>
      </p:sp>
    </p:spTree>
    <p:extLst>
      <p:ext uri="{BB962C8B-B14F-4D97-AF65-F5344CB8AC3E}">
        <p14:creationId xmlns:p14="http://schemas.microsoft.com/office/powerpoint/2010/main" val="366906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342" y="1916661"/>
            <a:ext cx="27943016" cy="69582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27342" y="9583264"/>
            <a:ext cx="27943016" cy="2284150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27342" y="33366432"/>
            <a:ext cx="7289483" cy="1916653"/>
          </a:xfrm>
          <a:prstGeom prst="rect">
            <a:avLst/>
          </a:prstGeom>
        </p:spPr>
        <p:txBody>
          <a:bodyPr vert="horz" lIns="91440" tIns="45720" rIns="91440" bIns="45720" rtlCol="0" anchor="ctr"/>
          <a:lstStyle>
            <a:lvl1pPr algn="l">
              <a:defRPr sz="4252">
                <a:solidFill>
                  <a:schemeClr val="tx1">
                    <a:tint val="75000"/>
                  </a:schemeClr>
                </a:solidFill>
              </a:defRPr>
            </a:lvl1pPr>
          </a:lstStyle>
          <a:p>
            <a:fld id="{3530A205-FEE2-4E9D-8D0A-C4EDD9C45043}" type="datetimeFigureOut">
              <a:rPr lang="sr-Latn-RS" smtClean="0"/>
              <a:t>23.8.2021.</a:t>
            </a:fld>
            <a:endParaRPr lang="sr-Latn-RS"/>
          </a:p>
        </p:txBody>
      </p:sp>
      <p:sp>
        <p:nvSpPr>
          <p:cNvPr id="5" name="Footer Placeholder 4"/>
          <p:cNvSpPr>
            <a:spLocks noGrp="1"/>
          </p:cNvSpPr>
          <p:nvPr>
            <p:ph type="ftr" sz="quarter" idx="3"/>
          </p:nvPr>
        </p:nvSpPr>
        <p:spPr>
          <a:xfrm>
            <a:off x="10731738" y="33366432"/>
            <a:ext cx="10934224" cy="191665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22880875" y="33366432"/>
            <a:ext cx="7289483" cy="1916653"/>
          </a:xfrm>
          <a:prstGeom prst="rect">
            <a:avLst/>
          </a:prstGeom>
        </p:spPr>
        <p:txBody>
          <a:bodyPr vert="horz" lIns="91440" tIns="45720" rIns="91440" bIns="45720" rtlCol="0" anchor="ctr"/>
          <a:lstStyle>
            <a:lvl1pPr algn="r">
              <a:defRPr sz="4252">
                <a:solidFill>
                  <a:schemeClr val="tx1">
                    <a:tint val="75000"/>
                  </a:schemeClr>
                </a:solidFill>
              </a:defRPr>
            </a:lvl1pPr>
          </a:lstStyle>
          <a:p>
            <a:fld id="{D8588BC7-589B-456F-8083-F292DA54FA51}" type="slidenum">
              <a:rPr lang="sr-Latn-RS" smtClean="0"/>
              <a:t>‹#›</a:t>
            </a:fld>
            <a:endParaRPr lang="sr-Latn-RS"/>
          </a:p>
        </p:txBody>
      </p:sp>
    </p:spTree>
    <p:extLst>
      <p:ext uri="{BB962C8B-B14F-4D97-AF65-F5344CB8AC3E}">
        <p14:creationId xmlns:p14="http://schemas.microsoft.com/office/powerpoint/2010/main" val="2836518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811"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53" indent="-809953" algn="l" defTabSz="3239811"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858" indent="-809953" algn="l" defTabSz="3239811" rtl="0" eaLnBrk="1" latinLnBrk="0" hangingPunct="1">
        <a:lnSpc>
          <a:spcPct val="90000"/>
        </a:lnSpc>
        <a:spcBef>
          <a:spcPts val="1772"/>
        </a:spcBef>
        <a:buFont typeface="Arial" panose="020B0604020202020204" pitchFamily="34" charset="0"/>
        <a:buChar char="•"/>
        <a:defRPr sz="8503" kern="1200">
          <a:solidFill>
            <a:schemeClr val="tx1"/>
          </a:solidFill>
          <a:latin typeface="+mn-lt"/>
          <a:ea typeface="+mn-ea"/>
          <a:cs typeface="+mn-cs"/>
        </a:defRPr>
      </a:lvl2pPr>
      <a:lvl3pPr marL="4049763" indent="-809953" algn="l" defTabSz="3239811"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669"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574"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479"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385"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290"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195"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811" rtl="0" eaLnBrk="1" latinLnBrk="0" hangingPunct="1">
        <a:defRPr sz="6378" kern="1200">
          <a:solidFill>
            <a:schemeClr val="tx1"/>
          </a:solidFill>
          <a:latin typeface="+mn-lt"/>
          <a:ea typeface="+mn-ea"/>
          <a:cs typeface="+mn-cs"/>
        </a:defRPr>
      </a:lvl1pPr>
      <a:lvl2pPr marL="1619905" algn="l" defTabSz="3239811" rtl="0" eaLnBrk="1" latinLnBrk="0" hangingPunct="1">
        <a:defRPr sz="6378" kern="1200">
          <a:solidFill>
            <a:schemeClr val="tx1"/>
          </a:solidFill>
          <a:latin typeface="+mn-lt"/>
          <a:ea typeface="+mn-ea"/>
          <a:cs typeface="+mn-cs"/>
        </a:defRPr>
      </a:lvl2pPr>
      <a:lvl3pPr marL="3239811" algn="l" defTabSz="3239811" rtl="0" eaLnBrk="1" latinLnBrk="0" hangingPunct="1">
        <a:defRPr sz="6378" kern="1200">
          <a:solidFill>
            <a:schemeClr val="tx1"/>
          </a:solidFill>
          <a:latin typeface="+mn-lt"/>
          <a:ea typeface="+mn-ea"/>
          <a:cs typeface="+mn-cs"/>
        </a:defRPr>
      </a:lvl3pPr>
      <a:lvl4pPr marL="4859716" algn="l" defTabSz="3239811" rtl="0" eaLnBrk="1" latinLnBrk="0" hangingPunct="1">
        <a:defRPr sz="6378" kern="1200">
          <a:solidFill>
            <a:schemeClr val="tx1"/>
          </a:solidFill>
          <a:latin typeface="+mn-lt"/>
          <a:ea typeface="+mn-ea"/>
          <a:cs typeface="+mn-cs"/>
        </a:defRPr>
      </a:lvl4pPr>
      <a:lvl5pPr marL="6479621" algn="l" defTabSz="3239811" rtl="0" eaLnBrk="1" latinLnBrk="0" hangingPunct="1">
        <a:defRPr sz="6378" kern="1200">
          <a:solidFill>
            <a:schemeClr val="tx1"/>
          </a:solidFill>
          <a:latin typeface="+mn-lt"/>
          <a:ea typeface="+mn-ea"/>
          <a:cs typeface="+mn-cs"/>
        </a:defRPr>
      </a:lvl5pPr>
      <a:lvl6pPr marL="8099527" algn="l" defTabSz="3239811" rtl="0" eaLnBrk="1" latinLnBrk="0" hangingPunct="1">
        <a:defRPr sz="6378" kern="1200">
          <a:solidFill>
            <a:schemeClr val="tx1"/>
          </a:solidFill>
          <a:latin typeface="+mn-lt"/>
          <a:ea typeface="+mn-ea"/>
          <a:cs typeface="+mn-cs"/>
        </a:defRPr>
      </a:lvl6pPr>
      <a:lvl7pPr marL="9719432" algn="l" defTabSz="3239811" rtl="0" eaLnBrk="1" latinLnBrk="0" hangingPunct="1">
        <a:defRPr sz="6378" kern="1200">
          <a:solidFill>
            <a:schemeClr val="tx1"/>
          </a:solidFill>
          <a:latin typeface="+mn-lt"/>
          <a:ea typeface="+mn-ea"/>
          <a:cs typeface="+mn-cs"/>
        </a:defRPr>
      </a:lvl7pPr>
      <a:lvl8pPr marL="11339337" algn="l" defTabSz="3239811" rtl="0" eaLnBrk="1" latinLnBrk="0" hangingPunct="1">
        <a:defRPr sz="6378" kern="1200">
          <a:solidFill>
            <a:schemeClr val="tx1"/>
          </a:solidFill>
          <a:latin typeface="+mn-lt"/>
          <a:ea typeface="+mn-ea"/>
          <a:cs typeface="+mn-cs"/>
        </a:defRPr>
      </a:lvl8pPr>
      <a:lvl9pPr marL="12959243" algn="l" defTabSz="3239811"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28357" y="7962022"/>
            <a:ext cx="14408788" cy="15537984"/>
          </a:xfrm>
          <a:prstGeom prst="rect">
            <a:avLst/>
          </a:prstGeom>
        </p:spPr>
      </p:pic>
      <p:sp>
        <p:nvSpPr>
          <p:cNvPr id="52" name="Rectangle 51"/>
          <p:cNvSpPr/>
          <p:nvPr/>
        </p:nvSpPr>
        <p:spPr>
          <a:xfrm>
            <a:off x="20472763" y="29901699"/>
            <a:ext cx="11924937" cy="5638671"/>
          </a:xfrm>
          <a:prstGeom prst="rect">
            <a:avLst/>
          </a:prstGeom>
          <a:gradFill>
            <a:gsLst>
              <a:gs pos="0">
                <a:schemeClr val="accent1">
                  <a:lumMod val="5000"/>
                  <a:lumOff val="95000"/>
                </a:schemeClr>
              </a:gs>
              <a:gs pos="74000">
                <a:srgbClr val="FFCC66"/>
              </a:gs>
              <a:gs pos="83000">
                <a:srgbClr val="FFCC66"/>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0"/>
            <a:ext cx="32397700" cy="5293895"/>
          </a:xfrm>
          <a:prstGeom prst="rect">
            <a:avLst/>
          </a:prstGeom>
          <a:gradFill>
            <a:gsLst>
              <a:gs pos="0">
                <a:schemeClr val="accent1">
                  <a:lumMod val="5000"/>
                  <a:lumOff val="95000"/>
                </a:schemeClr>
              </a:gs>
              <a:gs pos="74000">
                <a:srgbClr val="FFCC66"/>
              </a:gs>
              <a:gs pos="83000">
                <a:srgbClr val="FFCC66"/>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57475" y="134396"/>
            <a:ext cx="27538045" cy="1507101"/>
          </a:xfrm>
        </p:spPr>
        <p:txBody>
          <a:bodyPr>
            <a:normAutofit/>
          </a:bodyPr>
          <a:lstStyle/>
          <a:p>
            <a:r>
              <a:rPr lang="en-US" sz="4800" b="1" dirty="0">
                <a:latin typeface="Arial" panose="020B0604020202020204" pitchFamily="34" charset="0"/>
                <a:cs typeface="Arial" panose="020B0604020202020204" pitchFamily="34" charset="0"/>
              </a:rPr>
              <a:t>FOOD INTERACTIONS WITH LEVOTHYROXINE</a:t>
            </a: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86418" y="1958914"/>
            <a:ext cx="27358225" cy="2080633"/>
          </a:xfrm>
        </p:spPr>
        <p:txBody>
          <a:bodyPr>
            <a:noAutofit/>
          </a:bodyPr>
          <a:lstStyle/>
          <a:p>
            <a:pPr>
              <a:spcBef>
                <a:spcPts val="500"/>
              </a:spcBef>
            </a:pPr>
            <a:r>
              <a:rPr lang="en-GB" sz="3200" b="1" i="1" u="sng" dirty="0">
                <a:latin typeface="Arial" panose="020B0604020202020204" pitchFamily="34" charset="0"/>
                <a:cs typeface="Arial" panose="020B0604020202020204" pitchFamily="34" charset="0"/>
              </a:rPr>
              <a:t>Nataša P. Milošević</a:t>
            </a:r>
            <a:r>
              <a:rPr lang="en-GB" sz="3200" b="1" i="1" u="sng" baseline="30000" dirty="0">
                <a:latin typeface="Arial" panose="020B0604020202020204" pitchFamily="34" charset="0"/>
                <a:cs typeface="Arial" panose="020B0604020202020204" pitchFamily="34" charset="0"/>
              </a:rPr>
              <a:t>1</a:t>
            </a:r>
            <a:r>
              <a:rPr lang="en-GB" sz="3200" b="1" i="1" dirty="0">
                <a:latin typeface="Arial" panose="020B0604020202020204" pitchFamily="34" charset="0"/>
                <a:cs typeface="Arial" panose="020B0604020202020204" pitchFamily="34" charset="0"/>
              </a:rPr>
              <a:t>, Maja </a:t>
            </a:r>
            <a:r>
              <a:rPr lang="en-GB" sz="3200" b="1" i="1" dirty="0" err="1">
                <a:latin typeface="Arial" panose="020B0604020202020204" pitchFamily="34" charset="0"/>
                <a:cs typeface="Arial" panose="020B0604020202020204" pitchFamily="34" charset="0"/>
              </a:rPr>
              <a:t>Lj</a:t>
            </a:r>
            <a:r>
              <a:rPr lang="en-GB" sz="3200" b="1" i="1" dirty="0">
                <a:latin typeface="Arial" panose="020B0604020202020204" pitchFamily="34" charset="0"/>
                <a:cs typeface="Arial" panose="020B0604020202020204" pitchFamily="34" charset="0"/>
              </a:rPr>
              <a:t>. Milanović</a:t>
            </a:r>
            <a:r>
              <a:rPr lang="en-GB" sz="3200" b="1" i="1" baseline="30000" dirty="0">
                <a:latin typeface="Arial" panose="020B0604020202020204" pitchFamily="34" charset="0"/>
                <a:cs typeface="Arial" panose="020B0604020202020204" pitchFamily="34" charset="0"/>
              </a:rPr>
              <a:t>1</a:t>
            </a:r>
            <a:r>
              <a:rPr lang="en-GB" sz="3200" b="1" i="1" dirty="0">
                <a:latin typeface="Arial" panose="020B0604020202020204" pitchFamily="34" charset="0"/>
                <a:cs typeface="Arial" panose="020B0604020202020204" pitchFamily="34" charset="0"/>
              </a:rPr>
              <a:t>, Nataša B. Milić</a:t>
            </a:r>
            <a:r>
              <a:rPr lang="en-GB" sz="3200" b="1" i="1" baseline="30000" dirty="0">
                <a:latin typeface="Arial" panose="020B0604020202020204" pitchFamily="34" charset="0"/>
                <a:cs typeface="Arial" panose="020B0604020202020204" pitchFamily="34" charset="0"/>
              </a:rPr>
              <a:t>1</a:t>
            </a:r>
            <a:r>
              <a:rPr lang="en-GB" sz="3200" b="1" i="1" dirty="0">
                <a:latin typeface="Arial" panose="020B0604020202020204" pitchFamily="34" charset="0"/>
                <a:cs typeface="Arial" panose="020B0604020202020204" pitchFamily="34" charset="0"/>
              </a:rPr>
              <a:t>, </a:t>
            </a:r>
            <a:r>
              <a:rPr lang="en-GB" sz="3200" b="1" i="1" dirty="0" err="1">
                <a:latin typeface="Arial" panose="020B0604020202020204" pitchFamily="34" charset="0"/>
                <a:cs typeface="Arial" panose="020B0604020202020204" pitchFamily="34" charset="0"/>
              </a:rPr>
              <a:t>Milica</a:t>
            </a:r>
            <a:r>
              <a:rPr lang="en-GB" sz="3200" b="1" i="1" dirty="0">
                <a:latin typeface="Arial" panose="020B0604020202020204" pitchFamily="34" charset="0"/>
                <a:cs typeface="Arial" panose="020B0604020202020204" pitchFamily="34" charset="0"/>
              </a:rPr>
              <a:t> K. </a:t>
            </a:r>
            <a:r>
              <a:rPr lang="en-GB" sz="3200" b="1" i="1" dirty="0" err="1">
                <a:latin typeface="Arial" panose="020B0604020202020204" pitchFamily="34" charset="0"/>
                <a:cs typeface="Arial" panose="020B0604020202020204" pitchFamily="34" charset="0"/>
              </a:rPr>
              <a:t>Medić</a:t>
            </a:r>
            <a:r>
              <a:rPr lang="en-GB" sz="3200" b="1" i="1" dirty="0">
                <a:latin typeface="Arial" panose="020B0604020202020204" pitchFamily="34" charset="0"/>
                <a:cs typeface="Arial" panose="020B0604020202020204" pitchFamily="34" charset="0"/>
              </a:rPr>
              <a:t> Stojanoska</a:t>
            </a:r>
            <a:r>
              <a:rPr lang="en-GB" sz="3200" b="1" i="1" baseline="30000" dirty="0">
                <a:latin typeface="Arial" panose="020B0604020202020204" pitchFamily="34" charset="0"/>
                <a:cs typeface="Arial" panose="020B0604020202020204" pitchFamily="34" charset="0"/>
              </a:rPr>
              <a:t>2</a:t>
            </a:r>
            <a:r>
              <a:rPr lang="en-GB" sz="3200" b="1" i="1"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nSpc>
                <a:spcPct val="100000"/>
              </a:lnSpc>
              <a:spcBef>
                <a:spcPts val="500"/>
              </a:spcBef>
            </a:pPr>
            <a:r>
              <a:rPr lang="sr-Latn-RS" sz="3200" i="1" dirty="0">
                <a:latin typeface="Arial" panose="020B0604020202020204" pitchFamily="34" charset="0"/>
                <a:cs typeface="Arial" panose="020B0604020202020204" pitchFamily="34" charset="0"/>
              </a:rPr>
              <a:t> </a:t>
            </a:r>
            <a:r>
              <a:rPr lang="en-GB" sz="3200" i="1" baseline="30000" dirty="0">
                <a:latin typeface="Arial" panose="020B0604020202020204" pitchFamily="34" charset="0"/>
                <a:cs typeface="Arial" panose="020B0604020202020204" pitchFamily="34" charset="0"/>
              </a:rPr>
              <a:t>1</a:t>
            </a:r>
            <a:r>
              <a:rPr lang="en-GB" sz="3200" i="1" dirty="0">
                <a:latin typeface="Arial" panose="020B0604020202020204" pitchFamily="34" charset="0"/>
                <a:cs typeface="Arial" panose="020B0604020202020204" pitchFamily="34" charset="0"/>
              </a:rPr>
              <a:t>University of Novi Sad, Faculty of Medicine, Department of Pharmacy, Novi Sad, Serbia</a:t>
            </a:r>
            <a:r>
              <a:rPr lang="en-GB" sz="3200" i="1" baseline="30000" dirty="0">
                <a:latin typeface="Arial" panose="020B0604020202020204" pitchFamily="34" charset="0"/>
                <a:cs typeface="Arial" panose="020B0604020202020204" pitchFamily="34" charset="0"/>
              </a:rPr>
              <a:t> </a:t>
            </a:r>
            <a:endParaRPr lang="en-GB" sz="3200" i="1" baseline="30000" dirty="0" smtClean="0">
              <a:latin typeface="Arial" panose="020B0604020202020204" pitchFamily="34" charset="0"/>
              <a:cs typeface="Arial" panose="020B0604020202020204" pitchFamily="34" charset="0"/>
            </a:endParaRPr>
          </a:p>
          <a:p>
            <a:pPr>
              <a:lnSpc>
                <a:spcPct val="100000"/>
              </a:lnSpc>
              <a:spcBef>
                <a:spcPts val="500"/>
              </a:spcBef>
            </a:pPr>
            <a:r>
              <a:rPr lang="en-US" sz="3200" i="1" baseline="30000" dirty="0" smtClean="0">
                <a:latin typeface="Arial" panose="020B0604020202020204" pitchFamily="34" charset="0"/>
                <a:cs typeface="Arial" panose="020B0604020202020204" pitchFamily="34" charset="0"/>
              </a:rPr>
              <a:t>2</a:t>
            </a:r>
            <a:r>
              <a:rPr lang="en-GB" sz="3200" i="1" dirty="0">
                <a:latin typeface="Arial" panose="020B0604020202020204" pitchFamily="34" charset="0"/>
                <a:cs typeface="Arial" panose="020B0604020202020204" pitchFamily="34" charset="0"/>
              </a:rPr>
              <a:t>University of Novi Sad, Faculty of Medicine, Clinical </a:t>
            </a:r>
            <a:r>
              <a:rPr lang="en-GB" sz="3200" i="1" dirty="0" err="1">
                <a:latin typeface="Arial" panose="020B0604020202020204" pitchFamily="34" charset="0"/>
                <a:cs typeface="Arial" panose="020B0604020202020204" pitchFamily="34" charset="0"/>
              </a:rPr>
              <a:t>Center</a:t>
            </a:r>
            <a:r>
              <a:rPr lang="en-GB" sz="3200" i="1" dirty="0">
                <a:latin typeface="Arial" panose="020B0604020202020204" pitchFamily="34" charset="0"/>
                <a:cs typeface="Arial" panose="020B0604020202020204" pitchFamily="34" charset="0"/>
              </a:rPr>
              <a:t> of </a:t>
            </a:r>
            <a:r>
              <a:rPr lang="en-GB" sz="3200" i="1" dirty="0" err="1">
                <a:latin typeface="Arial" panose="020B0604020202020204" pitchFamily="34" charset="0"/>
                <a:cs typeface="Arial" panose="020B0604020202020204" pitchFamily="34" charset="0"/>
              </a:rPr>
              <a:t>Vojvodina</a:t>
            </a:r>
            <a:r>
              <a:rPr lang="en-GB" sz="3200" i="1" dirty="0">
                <a:latin typeface="Arial" panose="020B0604020202020204" pitchFamily="34" charset="0"/>
                <a:cs typeface="Arial" panose="020B0604020202020204" pitchFamily="34" charset="0"/>
              </a:rPr>
              <a:t>, Clinic for Endocrinology, Diabetes and Metabolic Diseases, Novi Sad, Serbia</a:t>
            </a:r>
            <a:r>
              <a:rPr lang="en-GB" sz="3200" i="1" baseline="300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spcBef>
                <a:spcPts val="500"/>
              </a:spcBef>
            </a:pPr>
            <a:r>
              <a:rPr lang="en-US" sz="3200" i="1" dirty="0" smtClean="0">
                <a:latin typeface="Arial" panose="020B0604020202020204" pitchFamily="34" charset="0"/>
                <a:cs typeface="Arial" panose="020B0604020202020204" pitchFamily="34" charset="0"/>
              </a:rPr>
              <a:t>* Corresponding </a:t>
            </a:r>
            <a:r>
              <a:rPr lang="en-US" sz="3200" i="1" dirty="0">
                <a:latin typeface="Arial" panose="020B0604020202020204" pitchFamily="34" charset="0"/>
                <a:cs typeface="Arial" panose="020B0604020202020204" pitchFamily="34" charset="0"/>
              </a:rPr>
              <a:t>author: natasa.milosevic@mf.uns.ac.rs</a:t>
            </a:r>
            <a:endParaRPr lang="en-US" sz="3200" dirty="0">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8653391" y="10199076"/>
            <a:ext cx="32397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sp>
        <p:nvSpPr>
          <p:cNvPr id="7" name="Rectangle 6"/>
          <p:cNvSpPr/>
          <p:nvPr/>
        </p:nvSpPr>
        <p:spPr>
          <a:xfrm>
            <a:off x="1206866" y="5104793"/>
            <a:ext cx="29948047" cy="3019737"/>
          </a:xfrm>
          <a:prstGeom prst="rect">
            <a:avLst/>
          </a:prstGeom>
        </p:spPr>
        <p:txBody>
          <a:bodyPr wrap="square">
            <a:spAutoFit/>
          </a:bodyPr>
          <a:lstStyle/>
          <a:p>
            <a:pPr algn="just">
              <a:lnSpc>
                <a:spcPct val="107000"/>
              </a:lnSpc>
              <a:spcBef>
                <a:spcPts val="1000"/>
              </a:spcBef>
            </a:pPr>
            <a:r>
              <a:rPr lang="en-GB" sz="3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Introduction</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sr-Latn-RS" sz="3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1000"/>
              </a:spcBef>
            </a:pP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Levothyroxine, a synthetic thyroid hormone was the most prescribed drug in the USA in the past three years. Levothyroxine is applied as substitution therapy in hypothyroidism (both primary and central) and also recommended after a thyroidectomy (without hypothyroidism) for the prevention of recurrences, for the inhibition of nodular goitre growth, after an operation of differentiated thyroid carcinoma, as well as after the neck radiation (in cancer prophylaxis). </a:t>
            </a:r>
            <a:r>
              <a:rPr lang="en-US" sz="3400" dirty="0">
                <a:solidFill>
                  <a:srgbClr val="000000"/>
                </a:solidFill>
                <a:latin typeface="Arial" panose="020B0604020202020204" pitchFamily="34" charset="0"/>
                <a:ea typeface="Calibri" panose="020F0502020204030204" pitchFamily="34" charset="0"/>
                <a:cs typeface="Arial" panose="020B0604020202020204" pitchFamily="34" charset="0"/>
              </a:rPr>
              <a:t>The main aim of this study was to determine the possible interactions of different food with levothyroxine by searching </a:t>
            </a:r>
            <a:r>
              <a:rPr lang="en-US"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sz="3400" dirty="0" err="1">
                <a:solidFill>
                  <a:srgbClr val="000000"/>
                </a:solidFill>
                <a:latin typeface="Arial" panose="020B0604020202020204" pitchFamily="34" charset="0"/>
                <a:ea typeface="Calibri" panose="020F0502020204030204" pitchFamily="34" charset="0"/>
                <a:cs typeface="Arial" panose="020B0604020202020204" pitchFamily="34" charset="0"/>
              </a:rPr>
              <a:t>Pubmed</a:t>
            </a:r>
            <a:r>
              <a:rPr lang="en-US" sz="3400" dirty="0">
                <a:solidFill>
                  <a:srgbClr val="000000"/>
                </a:solidFill>
                <a:latin typeface="Arial" panose="020B0604020202020204" pitchFamily="34" charset="0"/>
                <a:ea typeface="Calibri" panose="020F0502020204030204" pitchFamily="34" charset="0"/>
                <a:cs typeface="Arial" panose="020B0604020202020204" pitchFamily="34" charset="0"/>
              </a:rPr>
              <a:t> database</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48820" y="8566170"/>
            <a:ext cx="15880037" cy="8489825"/>
          </a:xfrm>
          <a:prstGeom prst="rect">
            <a:avLst/>
          </a:prstGeom>
        </p:spPr>
        <p:txBody>
          <a:bodyPr wrap="square">
            <a:spAutoFit/>
          </a:bodyPr>
          <a:lstStyle/>
          <a:p>
            <a:pPr algn="just">
              <a:lnSpc>
                <a:spcPct val="107000"/>
              </a:lnSpc>
            </a:pPr>
            <a:r>
              <a:rPr lang="en-US" sz="3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Levothyroxine – food interactions</a:t>
            </a:r>
            <a:endParaRPr lang="sr-Latn-RS" sz="34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absorption of levothyroxine may be decreased by foods such as soy, walnuts, dietary fibres, cottonseed meal, calcium carbonate and iron supplements. </a:t>
            </a:r>
            <a:endParaRPr lang="sr-Latn-RS" sz="3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sr-Latn-RS"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G</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rapefruit</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juice delayed the absorption of levothyroxine, but did not affect its overall availability according to a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randomized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cross-over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study (</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Lilja</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et al. 2005). </a:t>
            </a:r>
            <a:endParaRPr lang="sr-Latn-RS" sz="3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Soy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milk reduced the thyroxine plasma levels in two women with congenital hypothyroidism on levothyroxine substitution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therapy (</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Otun</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et al. 2019). </a:t>
            </a:r>
            <a:endParaRPr lang="sr-Latn-RS" sz="3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Both dietary fibres and calcium carbonate by nonspecific adsorption decreased the levothyroxine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bioavailability (</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Liel</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et al.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199</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6; </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Zamfirescu</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and Carlson, 2011). </a:t>
            </a:r>
            <a:endParaRPr lang="sr-Latn-RS" sz="3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Concomitant ingestion of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levothyroxine and iron supplements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has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resulted in the need to increase the levothyroxine dosage in pregnant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women (</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Bungard</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Hurlburt</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2007). </a:t>
            </a:r>
            <a:endParaRPr lang="sr-Latn-RS" sz="3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administration of levothyroxine swallowed with coffee/espresso lowered the peak values of thyroxine in the blood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plasma,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suggesting that the coffee interference with levothyroxine </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absorption (</a:t>
            </a:r>
            <a:r>
              <a:rPr lang="en-GB" sz="3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Benvenga</a:t>
            </a: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 et al, 2008).</a:t>
            </a:r>
            <a:endParaRPr lang="en-US" sz="34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21156911" y="30361908"/>
            <a:ext cx="10236765" cy="4530343"/>
          </a:xfrm>
          <a:prstGeom prst="rect">
            <a:avLst/>
          </a:prstGeom>
        </p:spPr>
        <p:txBody>
          <a:bodyPr wrap="square">
            <a:spAutoFit/>
          </a:bodyPr>
          <a:lstStyle/>
          <a:p>
            <a:pPr algn="just">
              <a:lnSpc>
                <a:spcPct val="107000"/>
              </a:lnSpc>
            </a:pPr>
            <a:r>
              <a:rPr lang="en-GB" sz="3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Conclusion</a:t>
            </a:r>
            <a:endParaRPr lang="sr-Latn-RS" sz="34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3400" dirty="0" smtClean="0">
                <a:solidFill>
                  <a:srgbClr val="000000"/>
                </a:solidFill>
                <a:latin typeface="Arial" panose="020B0604020202020204" pitchFamily="34" charset="0"/>
                <a:ea typeface="Calibri" panose="020F0502020204030204" pitchFamily="34" charset="0"/>
                <a:cs typeface="Arial" panose="020B0604020202020204" pitchFamily="34" charset="0"/>
              </a:rPr>
              <a:t>Optimal </a:t>
            </a:r>
            <a:r>
              <a:rPr lang="en-GB" sz="3400" dirty="0">
                <a:solidFill>
                  <a:srgbClr val="000000"/>
                </a:solidFill>
                <a:latin typeface="Arial" panose="020B0604020202020204" pitchFamily="34" charset="0"/>
                <a:ea typeface="Calibri" panose="020F0502020204030204" pitchFamily="34" charset="0"/>
                <a:cs typeface="Arial" panose="020B0604020202020204" pitchFamily="34" charset="0"/>
              </a:rPr>
              <a:t>levothyroxine absorption occurs when the stomach is empty; hence patients should take levothyroxine on an empty stomach 60 minutes before any food intake. The simplest regimen is for the patients to take the levothyroxine daily dosage immediately on waking in the morning with water and an hour before any food intake. </a:t>
            </a:r>
            <a:endParaRPr lang="en-US" sz="3400" dirty="0">
              <a:latin typeface="Arial" panose="020B0604020202020204" pitchFamily="34" charset="0"/>
              <a:ea typeface="Calibri" panose="020F0502020204030204" pitchFamily="34" charset="0"/>
              <a:cs typeface="Arial" panose="020B0604020202020204" pitchFamily="34" charset="0"/>
            </a:endParaRPr>
          </a:p>
        </p:txBody>
      </p:sp>
      <p:pic>
        <p:nvPicPr>
          <p:cNvPr id="1031" name="Picture 7" descr="Longevity Briefs: Does iron supplementation improve fatigue in blood  donors? - Gowing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04" y="16854689"/>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rapefruit Juice Demand Is Strong - Citrus Industry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340" y="27246781"/>
            <a:ext cx="5187184" cy="345812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rban Platter Unsweetened Soy Milk Glass Bottle, 1 Litre / 33.8 fl.oz  [Vegan, Dairy-Free Alternative, Protein Rich] : Amazon.in: Grocery &amp;amp;  Gourmet Foods"/>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3000"/>
                    </a14:imgEffect>
                  </a14:imgLayer>
                </a14:imgProps>
              </a:ext>
              <a:ext uri="{28A0092B-C50C-407E-A947-70E740481C1C}">
                <a14:useLocalDpi xmlns:a14="http://schemas.microsoft.com/office/drawing/2010/main" val="0"/>
              </a:ext>
            </a:extLst>
          </a:blip>
          <a:srcRect l="10038"/>
          <a:stretch/>
        </p:blipFill>
        <p:spPr bwMode="auto">
          <a:xfrm>
            <a:off x="16026" y="22858489"/>
            <a:ext cx="4472969" cy="49720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Drinking This Much Coffee Is Bad For You, Experts Say - Eat This Not T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6942" y="27742499"/>
            <a:ext cx="5601277" cy="41029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stretch>
            <a:fillRect/>
          </a:stretch>
        </p:blipFill>
        <p:spPr>
          <a:xfrm>
            <a:off x="21918562" y="24157213"/>
            <a:ext cx="6494253" cy="3652618"/>
          </a:xfrm>
          <a:prstGeom prst="rect">
            <a:avLst/>
          </a:prstGeom>
        </p:spPr>
      </p:pic>
      <p:pic>
        <p:nvPicPr>
          <p:cNvPr id="1054" name="Picture 30" descr="Levothyroxine Molecular Structure Isolated On White Stock Photo - Download  Image Now - iSto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7996" y="19834888"/>
            <a:ext cx="7492135" cy="38891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631928" y="22818485"/>
            <a:ext cx="4561890" cy="646331"/>
          </a:xfrm>
          <a:prstGeom prst="rect">
            <a:avLst/>
          </a:prstGeom>
          <a:noFill/>
        </p:spPr>
        <p:txBody>
          <a:bodyPr wrap="none" rtlCol="0">
            <a:spAutoFit/>
          </a:bodyPr>
          <a:lstStyle/>
          <a:p>
            <a:r>
              <a:rPr lang="sr-Latn-RS" sz="3600" b="1" dirty="0" smtClean="0">
                <a:solidFill>
                  <a:srgbClr val="663300"/>
                </a:solidFill>
                <a:latin typeface="Arial" panose="020B0604020202020204" pitchFamily="34" charset="0"/>
                <a:cs typeface="Arial" panose="020B0604020202020204" pitchFamily="34" charset="0"/>
              </a:rPr>
              <a:t>Levothyroxine (LT4)</a:t>
            </a:r>
            <a:endParaRPr lang="en-US" sz="3600" b="1" dirty="0">
              <a:solidFill>
                <a:srgbClr val="663300"/>
              </a:solidFill>
              <a:latin typeface="Arial" panose="020B0604020202020204" pitchFamily="34" charset="0"/>
              <a:cs typeface="Arial" panose="020B0604020202020204" pitchFamily="34" charset="0"/>
            </a:endParaRPr>
          </a:p>
        </p:txBody>
      </p:sp>
      <p:sp>
        <p:nvSpPr>
          <p:cNvPr id="14" name="Rectangle 13"/>
          <p:cNvSpPr/>
          <p:nvPr/>
        </p:nvSpPr>
        <p:spPr>
          <a:xfrm>
            <a:off x="23560120" y="28140365"/>
            <a:ext cx="3211135" cy="646331"/>
          </a:xfrm>
          <a:prstGeom prst="rect">
            <a:avLst/>
          </a:prstGeom>
        </p:spPr>
        <p:txBody>
          <a:bodyPr wrap="none">
            <a:spAutoFit/>
          </a:bodyPr>
          <a:lstStyle/>
          <a:p>
            <a:r>
              <a:rPr lang="en-GB" sz="3600" b="1" dirty="0">
                <a:solidFill>
                  <a:srgbClr val="996633"/>
                </a:solidFill>
                <a:latin typeface="Arial" panose="020B0604020202020204" pitchFamily="34" charset="0"/>
                <a:ea typeface="Calibri" panose="020F0502020204030204" pitchFamily="34" charset="0"/>
                <a:cs typeface="Arial" panose="020B0604020202020204" pitchFamily="34" charset="0"/>
              </a:rPr>
              <a:t>dietary fibres </a:t>
            </a:r>
            <a:endParaRPr lang="en-US" sz="3600" b="1" dirty="0">
              <a:solidFill>
                <a:srgbClr val="996633"/>
              </a:solidFill>
            </a:endParaRPr>
          </a:p>
        </p:txBody>
      </p:sp>
      <p:sp>
        <p:nvSpPr>
          <p:cNvPr id="15" name="Rectangle 14"/>
          <p:cNvSpPr/>
          <p:nvPr/>
        </p:nvSpPr>
        <p:spPr>
          <a:xfrm>
            <a:off x="16791613" y="28947108"/>
            <a:ext cx="4365298" cy="646331"/>
          </a:xfrm>
          <a:prstGeom prst="rect">
            <a:avLst/>
          </a:prstGeom>
        </p:spPr>
        <p:txBody>
          <a:bodyPr wrap="none">
            <a:spAutoFit/>
          </a:bodyPr>
          <a:lstStyle/>
          <a:p>
            <a:r>
              <a:rPr lang="en-GB" sz="3600" b="1" dirty="0">
                <a:solidFill>
                  <a:srgbClr val="FF9900"/>
                </a:solidFill>
                <a:latin typeface="Arial" panose="020B0604020202020204" pitchFamily="34" charset="0"/>
                <a:ea typeface="Calibri" panose="020F0502020204030204" pitchFamily="34" charset="0"/>
                <a:cs typeface="Arial" panose="020B0604020202020204" pitchFamily="34" charset="0"/>
              </a:rPr>
              <a:t>calcium carbonate </a:t>
            </a:r>
            <a:endParaRPr lang="en-US" sz="3600" b="1" dirty="0">
              <a:solidFill>
                <a:srgbClr val="FF9900"/>
              </a:solidFill>
            </a:endParaRPr>
          </a:p>
        </p:txBody>
      </p:sp>
      <p:sp>
        <p:nvSpPr>
          <p:cNvPr id="16" name="Rectangle 15"/>
          <p:cNvSpPr/>
          <p:nvPr/>
        </p:nvSpPr>
        <p:spPr>
          <a:xfrm>
            <a:off x="4692713" y="30440705"/>
            <a:ext cx="4099177" cy="646331"/>
          </a:xfrm>
          <a:prstGeom prst="rect">
            <a:avLst/>
          </a:prstGeom>
        </p:spPr>
        <p:txBody>
          <a:bodyPr wrap="square">
            <a:spAutoFit/>
          </a:bodyPr>
          <a:lstStyle/>
          <a:p>
            <a:r>
              <a:rPr lang="sr-Latn-RS" sz="3600" b="1" dirty="0" smtClean="0">
                <a:solidFill>
                  <a:srgbClr val="FF3300"/>
                </a:solidFill>
                <a:latin typeface="Arial" panose="020B0604020202020204" pitchFamily="34" charset="0"/>
                <a:ea typeface="Calibri" panose="020F0502020204030204" pitchFamily="34" charset="0"/>
                <a:cs typeface="Arial" panose="020B0604020202020204" pitchFamily="34" charset="0"/>
              </a:rPr>
              <a:t>g</a:t>
            </a:r>
            <a:r>
              <a:rPr lang="en-GB" sz="3600" b="1" dirty="0" err="1" smtClean="0">
                <a:solidFill>
                  <a:srgbClr val="FF3300"/>
                </a:solidFill>
                <a:latin typeface="Arial" panose="020B0604020202020204" pitchFamily="34" charset="0"/>
                <a:ea typeface="Calibri" panose="020F0502020204030204" pitchFamily="34" charset="0"/>
                <a:cs typeface="Arial" panose="020B0604020202020204" pitchFamily="34" charset="0"/>
              </a:rPr>
              <a:t>rapefruit</a:t>
            </a:r>
            <a:r>
              <a:rPr lang="en-GB" sz="3600" b="1" dirty="0" smtClean="0">
                <a:solidFill>
                  <a:srgbClr val="FF3300"/>
                </a:solidFill>
                <a:latin typeface="Arial" panose="020B0604020202020204" pitchFamily="34" charset="0"/>
                <a:ea typeface="Calibri" panose="020F0502020204030204" pitchFamily="34" charset="0"/>
                <a:cs typeface="Arial" panose="020B0604020202020204" pitchFamily="34" charset="0"/>
              </a:rPr>
              <a:t> </a:t>
            </a:r>
            <a:r>
              <a:rPr lang="en-GB" sz="3600" b="1" dirty="0">
                <a:solidFill>
                  <a:srgbClr val="FF3300"/>
                </a:solidFill>
                <a:latin typeface="Arial" panose="020B0604020202020204" pitchFamily="34" charset="0"/>
                <a:ea typeface="Calibri" panose="020F0502020204030204" pitchFamily="34" charset="0"/>
                <a:cs typeface="Arial" panose="020B0604020202020204" pitchFamily="34" charset="0"/>
              </a:rPr>
              <a:t>juice </a:t>
            </a:r>
            <a:endParaRPr lang="en-US" sz="3600" b="1" dirty="0">
              <a:solidFill>
                <a:srgbClr val="FF3300"/>
              </a:solidFill>
            </a:endParaRPr>
          </a:p>
        </p:txBody>
      </p:sp>
      <p:sp>
        <p:nvSpPr>
          <p:cNvPr id="17" name="Rectangle 16"/>
          <p:cNvSpPr/>
          <p:nvPr/>
        </p:nvSpPr>
        <p:spPr>
          <a:xfrm>
            <a:off x="1297705" y="19776284"/>
            <a:ext cx="4160113" cy="646331"/>
          </a:xfrm>
          <a:prstGeom prst="rect">
            <a:avLst/>
          </a:prstGeom>
        </p:spPr>
        <p:txBody>
          <a:bodyPr wrap="none">
            <a:spAutoFit/>
          </a:bodyPr>
          <a:lstStyle/>
          <a:p>
            <a:r>
              <a:rPr lang="en-GB" sz="3600" b="1" dirty="0">
                <a:solidFill>
                  <a:srgbClr val="FF3399"/>
                </a:solidFill>
                <a:latin typeface="Arial" panose="020B0604020202020204" pitchFamily="34" charset="0"/>
                <a:ea typeface="Calibri" panose="020F0502020204030204" pitchFamily="34" charset="0"/>
                <a:cs typeface="Arial" panose="020B0604020202020204" pitchFamily="34" charset="0"/>
              </a:rPr>
              <a:t>iron supplements </a:t>
            </a:r>
            <a:endParaRPr lang="en-US" sz="3600" b="1" dirty="0">
              <a:solidFill>
                <a:srgbClr val="FF3399"/>
              </a:solidFill>
            </a:endParaRPr>
          </a:p>
        </p:txBody>
      </p:sp>
      <p:sp>
        <p:nvSpPr>
          <p:cNvPr id="18" name="Rectangle 17"/>
          <p:cNvSpPr/>
          <p:nvPr/>
        </p:nvSpPr>
        <p:spPr>
          <a:xfrm>
            <a:off x="1405733" y="27875773"/>
            <a:ext cx="2159566" cy="646331"/>
          </a:xfrm>
          <a:prstGeom prst="rect">
            <a:avLst/>
          </a:prstGeom>
        </p:spPr>
        <p:txBody>
          <a:bodyPr wrap="none">
            <a:spAutoFit/>
          </a:bodyPr>
          <a:lstStyle/>
          <a:p>
            <a:r>
              <a:rPr lang="sr-Latn-RS" sz="3600" b="1" dirty="0" smtClean="0">
                <a:solidFill>
                  <a:srgbClr val="CC6600"/>
                </a:solidFill>
                <a:latin typeface="Arial" panose="020B0604020202020204" pitchFamily="34" charset="0"/>
                <a:ea typeface="Calibri" panose="020F0502020204030204" pitchFamily="34" charset="0"/>
                <a:cs typeface="Arial" panose="020B0604020202020204" pitchFamily="34" charset="0"/>
              </a:rPr>
              <a:t>s</a:t>
            </a:r>
            <a:r>
              <a:rPr lang="en-GB" sz="3600" b="1" dirty="0" smtClean="0">
                <a:solidFill>
                  <a:srgbClr val="CC6600"/>
                </a:solidFill>
                <a:latin typeface="Arial" panose="020B0604020202020204" pitchFamily="34" charset="0"/>
                <a:ea typeface="Calibri" panose="020F0502020204030204" pitchFamily="34" charset="0"/>
                <a:cs typeface="Arial" panose="020B0604020202020204" pitchFamily="34" charset="0"/>
              </a:rPr>
              <a:t>oy </a:t>
            </a:r>
            <a:r>
              <a:rPr lang="en-GB" sz="3600" b="1" dirty="0">
                <a:solidFill>
                  <a:srgbClr val="CC6600"/>
                </a:solidFill>
                <a:latin typeface="Arial" panose="020B0604020202020204" pitchFamily="34" charset="0"/>
                <a:ea typeface="Calibri" panose="020F0502020204030204" pitchFamily="34" charset="0"/>
                <a:cs typeface="Arial" panose="020B0604020202020204" pitchFamily="34" charset="0"/>
              </a:rPr>
              <a:t>milk </a:t>
            </a:r>
            <a:endParaRPr lang="en-US" sz="3600" b="1" dirty="0">
              <a:solidFill>
                <a:srgbClr val="CC6600"/>
              </a:solidFill>
            </a:endParaRPr>
          </a:p>
        </p:txBody>
      </p:sp>
      <p:sp>
        <p:nvSpPr>
          <p:cNvPr id="19" name="Rectangle 18"/>
          <p:cNvSpPr/>
          <p:nvPr/>
        </p:nvSpPr>
        <p:spPr>
          <a:xfrm>
            <a:off x="10394980" y="31801247"/>
            <a:ext cx="3698448" cy="646331"/>
          </a:xfrm>
          <a:prstGeom prst="rect">
            <a:avLst/>
          </a:prstGeom>
        </p:spPr>
        <p:txBody>
          <a:bodyPr wrap="none">
            <a:spAutoFit/>
          </a:bodyPr>
          <a:lstStyle/>
          <a:p>
            <a:r>
              <a:rPr lang="en-GB" sz="3600" b="1" dirty="0">
                <a:solidFill>
                  <a:srgbClr val="663300"/>
                </a:solidFill>
                <a:latin typeface="Arial" panose="020B0604020202020204" pitchFamily="34" charset="0"/>
                <a:ea typeface="Calibri" panose="020F0502020204030204" pitchFamily="34" charset="0"/>
                <a:cs typeface="Arial" panose="020B0604020202020204" pitchFamily="34" charset="0"/>
              </a:rPr>
              <a:t>coffee/espresso</a:t>
            </a:r>
            <a:endParaRPr lang="en-US" sz="3600" b="1" dirty="0">
              <a:solidFill>
                <a:srgbClr val="663300"/>
              </a:solidFill>
            </a:endParaRPr>
          </a:p>
        </p:txBody>
      </p:sp>
      <p:sp>
        <p:nvSpPr>
          <p:cNvPr id="22" name="Up Arrow 21"/>
          <p:cNvSpPr/>
          <p:nvPr/>
        </p:nvSpPr>
        <p:spPr>
          <a:xfrm rot="6738696">
            <a:off x="6872253" y="17372260"/>
            <a:ext cx="1425789" cy="4999010"/>
          </a:xfrm>
          <a:prstGeom prst="upArrow">
            <a:avLst/>
          </a:prstGeom>
          <a:solidFill>
            <a:srgbClr val="FF3399"/>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rot="3740119">
            <a:off x="5225898" y="20533424"/>
            <a:ext cx="1439347" cy="6210607"/>
          </a:xfrm>
          <a:prstGeom prst="upArrow">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768144">
            <a:off x="7873099" y="22895478"/>
            <a:ext cx="1535141" cy="5644862"/>
          </a:xfrm>
          <a:prstGeom prst="up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rot="20304943">
            <a:off x="11567735" y="23325756"/>
            <a:ext cx="1352939" cy="5567710"/>
          </a:xfrm>
          <a:prstGeom prst="upArrow">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803999" y="20126127"/>
            <a:ext cx="4702628" cy="4223657"/>
          </a:xfrm>
          <a:prstGeom prst="ellipse">
            <a:avLst/>
          </a:prstGeom>
          <a:noFill/>
          <a:ln w="28575">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rved Down Arrow 23"/>
          <p:cNvSpPr/>
          <p:nvPr/>
        </p:nvSpPr>
        <p:spPr>
          <a:xfrm>
            <a:off x="10845102" y="18628864"/>
            <a:ext cx="6283492" cy="2451864"/>
          </a:xfrm>
          <a:prstGeom prst="curved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2312809" y="17611497"/>
            <a:ext cx="2826415" cy="646331"/>
          </a:xfrm>
          <a:prstGeom prst="rect">
            <a:avLst/>
          </a:prstGeom>
        </p:spPr>
        <p:txBody>
          <a:bodyPr wrap="none">
            <a:spAutoFit/>
          </a:bodyPr>
          <a:lstStyle/>
          <a:p>
            <a:r>
              <a:rPr lang="sr-Latn-RS" sz="3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substitution</a:t>
            </a:r>
            <a:endParaRPr lang="en-US" sz="3600" b="1" dirty="0"/>
          </a:p>
        </p:txBody>
      </p:sp>
      <p:sp>
        <p:nvSpPr>
          <p:cNvPr id="36" name="Up Arrow 35"/>
          <p:cNvSpPr/>
          <p:nvPr/>
        </p:nvSpPr>
        <p:spPr>
          <a:xfrm rot="16831300">
            <a:off x="16883898" y="21172994"/>
            <a:ext cx="1352939" cy="7708023"/>
          </a:xfrm>
          <a:prstGeom prst="upArrow">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p:cNvSpPr/>
          <p:nvPr/>
        </p:nvSpPr>
        <p:spPr>
          <a:xfrm rot="6054144">
            <a:off x="15498938" y="24894307"/>
            <a:ext cx="1538252" cy="2056334"/>
          </a:xfrm>
          <a:prstGeom prst="diagStrip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p:cNvPicPr>
            <a:picLocks noChangeAspect="1"/>
          </p:cNvPicPr>
          <p:nvPr/>
        </p:nvPicPr>
        <p:blipFill>
          <a:blip r:embed="rId10"/>
          <a:stretch>
            <a:fillRect/>
          </a:stretch>
        </p:blipFill>
        <p:spPr>
          <a:xfrm>
            <a:off x="15661670" y="26045877"/>
            <a:ext cx="3967782" cy="3031833"/>
          </a:xfrm>
          <a:prstGeom prst="rect">
            <a:avLst/>
          </a:prstGeom>
        </p:spPr>
      </p:pic>
      <p:sp>
        <p:nvSpPr>
          <p:cNvPr id="37" name="Rectangle 36"/>
          <p:cNvSpPr/>
          <p:nvPr/>
        </p:nvSpPr>
        <p:spPr>
          <a:xfrm rot="635653">
            <a:off x="14321399" y="24794165"/>
            <a:ext cx="7173098" cy="646331"/>
          </a:xfrm>
          <a:prstGeom prst="rect">
            <a:avLst/>
          </a:prstGeom>
        </p:spPr>
        <p:txBody>
          <a:bodyPr wrap="square">
            <a:spAutoFit/>
          </a:bodyPr>
          <a:lstStyle/>
          <a:p>
            <a:r>
              <a:rPr lang="en-GB"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decrease </a:t>
            </a:r>
            <a:r>
              <a:rPr lang="sr-Latn-RS"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LT4</a:t>
            </a:r>
            <a:r>
              <a:rPr lang="en-GB"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bioavailability</a:t>
            </a:r>
            <a:endParaRPr lang="en-US" sz="3600" dirty="0"/>
          </a:p>
        </p:txBody>
      </p:sp>
      <p:sp>
        <p:nvSpPr>
          <p:cNvPr id="38" name="Rectangle 37"/>
          <p:cNvSpPr/>
          <p:nvPr/>
        </p:nvSpPr>
        <p:spPr>
          <a:xfrm rot="4174863">
            <a:off x="9607753" y="25955933"/>
            <a:ext cx="5408275" cy="646331"/>
          </a:xfrm>
          <a:prstGeom prst="rect">
            <a:avLst/>
          </a:prstGeom>
        </p:spPr>
        <p:txBody>
          <a:bodyPr wrap="none">
            <a:spAutoFit/>
          </a:bodyPr>
          <a:lstStyle/>
          <a:p>
            <a:r>
              <a:rPr lang="sr-Latn-RS" sz="3600" dirty="0" smtClean="0">
                <a:solidFill>
                  <a:schemeClr val="bg1"/>
                </a:solidFill>
                <a:latin typeface="Arial" panose="020B0604020202020204" pitchFamily="34" charset="0"/>
                <a:ea typeface="Calibri" panose="020F0502020204030204" pitchFamily="34" charset="0"/>
                <a:cs typeface="Arial" panose="020B0604020202020204" pitchFamily="34" charset="0"/>
              </a:rPr>
              <a:t>d</a:t>
            </a:r>
            <a:r>
              <a:rPr lang="en-GB" sz="36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ecrease</a:t>
            </a:r>
            <a:r>
              <a:rPr lang="sr-Latn-RS" sz="3600" dirty="0" smtClean="0">
                <a:solidFill>
                  <a:schemeClr val="bg1"/>
                </a:solidFill>
                <a:latin typeface="Arial" panose="020B0604020202020204" pitchFamily="34" charset="0"/>
                <a:ea typeface="Calibri" panose="020F0502020204030204" pitchFamily="34" charset="0"/>
                <a:cs typeface="Arial" panose="020B0604020202020204" pitchFamily="34" charset="0"/>
              </a:rPr>
              <a:t> LT4 peak value</a:t>
            </a:r>
            <a:endParaRPr lang="en-US" sz="3600" dirty="0">
              <a:solidFill>
                <a:schemeClr val="bg1"/>
              </a:solidFill>
            </a:endParaRPr>
          </a:p>
        </p:txBody>
      </p:sp>
      <p:sp>
        <p:nvSpPr>
          <p:cNvPr id="46" name="Rectangle 45"/>
          <p:cNvSpPr/>
          <p:nvPr/>
        </p:nvSpPr>
        <p:spPr>
          <a:xfrm rot="19996830">
            <a:off x="3276681" y="23324696"/>
            <a:ext cx="5587812" cy="646331"/>
          </a:xfrm>
          <a:prstGeom prst="rect">
            <a:avLst/>
          </a:prstGeom>
        </p:spPr>
        <p:txBody>
          <a:bodyPr wrap="none">
            <a:spAutoFit/>
          </a:bodyPr>
          <a:lstStyle/>
          <a:p>
            <a:r>
              <a:rPr lang="sr-Latn-RS"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reduce LT4 plasma levels</a:t>
            </a:r>
            <a:endParaRPr lang="en-US" sz="3600" dirty="0"/>
          </a:p>
        </p:txBody>
      </p:sp>
      <p:sp>
        <p:nvSpPr>
          <p:cNvPr id="49" name="Rectangle 48"/>
          <p:cNvSpPr/>
          <p:nvPr/>
        </p:nvSpPr>
        <p:spPr>
          <a:xfrm rot="16913150">
            <a:off x="6111247" y="25376386"/>
            <a:ext cx="4972259" cy="646331"/>
          </a:xfrm>
          <a:prstGeom prst="rect">
            <a:avLst/>
          </a:prstGeom>
        </p:spPr>
        <p:txBody>
          <a:bodyPr wrap="none">
            <a:spAutoFit/>
          </a:bodyPr>
          <a:lstStyle/>
          <a:p>
            <a:r>
              <a:rPr lang="sr-Latn-RS"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d</a:t>
            </a:r>
            <a:r>
              <a:rPr lang="en-GB"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e</a:t>
            </a:r>
            <a:r>
              <a:rPr lang="sr-Latn-RS"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layed LT4 absorption</a:t>
            </a:r>
            <a:endParaRPr lang="en-US" sz="3600" dirty="0"/>
          </a:p>
        </p:txBody>
      </p:sp>
      <p:sp>
        <p:nvSpPr>
          <p:cNvPr id="50" name="Rectangle 49"/>
          <p:cNvSpPr/>
          <p:nvPr/>
        </p:nvSpPr>
        <p:spPr>
          <a:xfrm rot="1334193">
            <a:off x="5194700" y="19493059"/>
            <a:ext cx="4638834" cy="646331"/>
          </a:xfrm>
          <a:prstGeom prst="rect">
            <a:avLst/>
          </a:prstGeom>
        </p:spPr>
        <p:txBody>
          <a:bodyPr wrap="none">
            <a:spAutoFit/>
          </a:bodyPr>
          <a:lstStyle/>
          <a:p>
            <a:r>
              <a:rPr lang="sr-Latn-RS"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need higher LT4 dose</a:t>
            </a:r>
            <a:endParaRPr lang="en-US" sz="3600" dirty="0"/>
          </a:p>
        </p:txBody>
      </p:sp>
      <p:sp>
        <p:nvSpPr>
          <p:cNvPr id="6" name="Rectangle 5"/>
          <p:cNvSpPr/>
          <p:nvPr/>
        </p:nvSpPr>
        <p:spPr>
          <a:xfrm>
            <a:off x="317196" y="32447578"/>
            <a:ext cx="20155567" cy="3416320"/>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References</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Benvenga</a:t>
            </a:r>
            <a:r>
              <a:rPr lang="en-US" sz="2400" dirty="0">
                <a:latin typeface="Arial" panose="020B0604020202020204" pitchFamily="34" charset="0"/>
                <a:cs typeface="Arial" panose="020B0604020202020204" pitchFamily="34" charset="0"/>
              </a:rPr>
              <a:t> S, </a:t>
            </a:r>
            <a:r>
              <a:rPr lang="en-US" sz="2400" dirty="0" err="1">
                <a:latin typeface="Arial" panose="020B0604020202020204" pitchFamily="34" charset="0"/>
                <a:cs typeface="Arial" panose="020B0604020202020204" pitchFamily="34" charset="0"/>
              </a:rPr>
              <a:t>Bartolone</a:t>
            </a:r>
            <a:r>
              <a:rPr lang="en-US" sz="2400" dirty="0">
                <a:latin typeface="Arial" panose="020B0604020202020204" pitchFamily="34" charset="0"/>
                <a:cs typeface="Arial" panose="020B0604020202020204" pitchFamily="34" charset="0"/>
              </a:rPr>
              <a:t> L, </a:t>
            </a:r>
            <a:r>
              <a:rPr lang="en-US" sz="2400" dirty="0" err="1">
                <a:latin typeface="Arial" panose="020B0604020202020204" pitchFamily="34" charset="0"/>
                <a:cs typeface="Arial" panose="020B0604020202020204" pitchFamily="34" charset="0"/>
              </a:rPr>
              <a:t>Pappalardo</a:t>
            </a:r>
            <a:r>
              <a:rPr lang="en-US" sz="2400" dirty="0">
                <a:latin typeface="Arial" panose="020B0604020202020204" pitchFamily="34" charset="0"/>
                <a:cs typeface="Arial" panose="020B0604020202020204" pitchFamily="34" charset="0"/>
              </a:rPr>
              <a:t> MA, Russo A, </a:t>
            </a:r>
            <a:r>
              <a:rPr lang="en-US" sz="2400" dirty="0" err="1">
                <a:latin typeface="Arial" panose="020B0604020202020204" pitchFamily="34" charset="0"/>
                <a:cs typeface="Arial" panose="020B0604020202020204" pitchFamily="34" charset="0"/>
              </a:rPr>
              <a:t>Lapa</a:t>
            </a:r>
            <a:r>
              <a:rPr lang="en-US" sz="2400" dirty="0">
                <a:latin typeface="Arial" panose="020B0604020202020204" pitchFamily="34" charset="0"/>
                <a:cs typeface="Arial" panose="020B0604020202020204" pitchFamily="34" charset="0"/>
              </a:rPr>
              <a:t> D, </a:t>
            </a:r>
            <a:r>
              <a:rPr lang="en-US" sz="2400" dirty="0" err="1">
                <a:latin typeface="Arial" panose="020B0604020202020204" pitchFamily="34" charset="0"/>
                <a:cs typeface="Arial" panose="020B0604020202020204" pitchFamily="34" charset="0"/>
              </a:rPr>
              <a:t>Giorgianni</a:t>
            </a:r>
            <a:r>
              <a:rPr lang="en-US" sz="2400" dirty="0">
                <a:latin typeface="Arial" panose="020B0604020202020204" pitchFamily="34" charset="0"/>
                <a:cs typeface="Arial" panose="020B0604020202020204" pitchFamily="34" charset="0"/>
              </a:rPr>
              <a:t> G, </a:t>
            </a:r>
            <a:r>
              <a:rPr lang="en-US" sz="2400" dirty="0" err="1">
                <a:latin typeface="Arial" panose="020B0604020202020204" pitchFamily="34" charset="0"/>
                <a:cs typeface="Arial" panose="020B0604020202020204" pitchFamily="34" charset="0"/>
              </a:rPr>
              <a:t>Saraceno</a:t>
            </a:r>
            <a:r>
              <a:rPr lang="en-US" sz="2400" dirty="0">
                <a:latin typeface="Arial" panose="020B0604020202020204" pitchFamily="34" charset="0"/>
                <a:cs typeface="Arial" panose="020B0604020202020204" pitchFamily="34" charset="0"/>
              </a:rPr>
              <a:t> G, </a:t>
            </a:r>
            <a:r>
              <a:rPr lang="en-US" sz="2400" dirty="0" err="1">
                <a:latin typeface="Arial" panose="020B0604020202020204" pitchFamily="34" charset="0"/>
                <a:cs typeface="Arial" panose="020B0604020202020204" pitchFamily="34" charset="0"/>
              </a:rPr>
              <a:t>Trimarchi</a:t>
            </a:r>
            <a:r>
              <a:rPr lang="en-US" sz="2400" dirty="0">
                <a:latin typeface="Arial" panose="020B0604020202020204" pitchFamily="34" charset="0"/>
                <a:cs typeface="Arial" panose="020B0604020202020204" pitchFamily="34" charset="0"/>
              </a:rPr>
              <a:t> F. Altered intestinal absorption of L-thyroxine caused by coffee. Thyroid. 2008;18(3):293-301. </a:t>
            </a:r>
            <a:endParaRPr lang="sr-Latn-R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r-Latn-RS" sz="2400" dirty="0">
                <a:latin typeface="Arial" panose="020B0604020202020204" pitchFamily="34" charset="0"/>
                <a:cs typeface="Arial" panose="020B0604020202020204" pitchFamily="34" charset="0"/>
              </a:rPr>
              <a:t>Bungard TJ, Hurlburt M. Management of hypothyroidism during pregnancy. CMAJ. 2007;176(8):1077-8. </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r-Latn-RS" sz="2400" dirty="0" smtClean="0">
                <a:latin typeface="Arial" panose="020B0604020202020204" pitchFamily="34" charset="0"/>
                <a:cs typeface="Arial" panose="020B0604020202020204" pitchFamily="34" charset="0"/>
              </a:rPr>
              <a:t>Lilja </a:t>
            </a:r>
            <a:r>
              <a:rPr lang="sr-Latn-RS" sz="2400" dirty="0">
                <a:latin typeface="Arial" panose="020B0604020202020204" pitchFamily="34" charset="0"/>
                <a:cs typeface="Arial" panose="020B0604020202020204" pitchFamily="34" charset="0"/>
              </a:rPr>
              <a:t>JJ, Laitinen K, </a:t>
            </a:r>
            <a:r>
              <a:rPr lang="sr-Latn-RS" sz="2400" dirty="0" smtClean="0">
                <a:latin typeface="Arial" panose="020B0604020202020204" pitchFamily="34" charset="0"/>
                <a:cs typeface="Arial" panose="020B0604020202020204" pitchFamily="34" charset="0"/>
              </a:rPr>
              <a:t>Neuvo</a:t>
            </a:r>
            <a:r>
              <a:rPr lang="sr-Latn-RS" sz="2400" dirty="0">
                <a:latin typeface="Arial" panose="020B0604020202020204" pitchFamily="34" charset="0"/>
                <a:cs typeface="Arial" panose="020B0604020202020204" pitchFamily="34" charset="0"/>
              </a:rPr>
              <a:t>Liel Y, Harman-Boehm I, Shany S. Evidence for a clinically important adverse effect of fiber-enriched diet on the bioavailability of levothyroxine in adult hypothyroid patients. J Clin Endocrinol Metab. 1996;81(2):857-9. </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r-Latn-RS" sz="2400" dirty="0" smtClean="0">
                <a:latin typeface="Arial" panose="020B0604020202020204" pitchFamily="34" charset="0"/>
                <a:cs typeface="Arial" panose="020B0604020202020204" pitchFamily="34" charset="0"/>
              </a:rPr>
              <a:t>nen </a:t>
            </a:r>
            <a:r>
              <a:rPr lang="sr-Latn-RS" sz="2400" dirty="0">
                <a:latin typeface="Arial" panose="020B0604020202020204" pitchFamily="34" charset="0"/>
                <a:cs typeface="Arial" panose="020B0604020202020204" pitchFamily="34" charset="0"/>
              </a:rPr>
              <a:t>PJ. Effects of grapefruit juice on the absorption of levothyroxine. Br J Clin Pharmacol. 2005;60(3):</a:t>
            </a:r>
            <a:r>
              <a:rPr lang="sr-Latn-RS" sz="2400" dirty="0" smtClean="0">
                <a:latin typeface="Arial" panose="020B0604020202020204" pitchFamily="34" charset="0"/>
                <a:cs typeface="Arial" panose="020B0604020202020204" pitchFamily="34" charset="0"/>
              </a:rPr>
              <a:t>337-41</a:t>
            </a:r>
            <a:r>
              <a:rPr lang="sr-Latn-R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Otun</a:t>
            </a:r>
            <a:r>
              <a:rPr lang="en-US" sz="2400" dirty="0" smtClean="0">
                <a:latin typeface="Arial" panose="020B0604020202020204" pitchFamily="34" charset="0"/>
                <a:cs typeface="Arial" panose="020B0604020202020204" pitchFamily="34" charset="0"/>
              </a:rPr>
              <a:t> J, </a:t>
            </a:r>
            <a:r>
              <a:rPr lang="en-US" sz="2400" dirty="0" err="1" smtClean="0">
                <a:latin typeface="Arial" panose="020B0604020202020204" pitchFamily="34" charset="0"/>
                <a:cs typeface="Arial" panose="020B0604020202020204" pitchFamily="34" charset="0"/>
              </a:rPr>
              <a:t>Sahebkar</a:t>
            </a:r>
            <a:r>
              <a:rPr lang="en-US" sz="2400" dirty="0" smtClean="0">
                <a:latin typeface="Arial" panose="020B0604020202020204" pitchFamily="34" charset="0"/>
                <a:cs typeface="Arial" panose="020B0604020202020204" pitchFamily="34" charset="0"/>
              </a:rPr>
              <a:t> A, </a:t>
            </a:r>
            <a:r>
              <a:rPr lang="en-US" sz="2400" dirty="0" err="1" smtClean="0">
                <a:latin typeface="Arial" panose="020B0604020202020204" pitchFamily="34" charset="0"/>
                <a:cs typeface="Arial" panose="020B0604020202020204" pitchFamily="34" charset="0"/>
              </a:rPr>
              <a:t>Östlundh</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Systematic Review and Meta-analysis on the Effect of Soy on Thyroid Function. </a:t>
            </a:r>
            <a:r>
              <a:rPr lang="en-US" sz="2400" dirty="0" err="1">
                <a:latin typeface="Arial" panose="020B0604020202020204" pitchFamily="34" charset="0"/>
                <a:cs typeface="Arial" panose="020B0604020202020204" pitchFamily="34" charset="0"/>
              </a:rPr>
              <a:t>Sci</a:t>
            </a:r>
            <a:r>
              <a:rPr lang="en-US" sz="2400" dirty="0">
                <a:latin typeface="Arial" panose="020B0604020202020204" pitchFamily="34" charset="0"/>
                <a:cs typeface="Arial" panose="020B0604020202020204" pitchFamily="34" charset="0"/>
              </a:rPr>
              <a:t> Rep </a:t>
            </a:r>
            <a:r>
              <a:rPr lang="en-US" sz="2400" dirty="0" smtClean="0">
                <a:latin typeface="Arial" panose="020B0604020202020204" pitchFamily="34" charset="0"/>
                <a:cs typeface="Arial" panose="020B0604020202020204" pitchFamily="34" charset="0"/>
              </a:rPr>
              <a:t>2019;9:3964.</a:t>
            </a: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Zamfirescu</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 Carlson HE. Absorption of levothyroxine when </a:t>
            </a:r>
            <a:r>
              <a:rPr lang="en-US" sz="2400" dirty="0" err="1">
                <a:latin typeface="Arial" panose="020B0604020202020204" pitchFamily="34" charset="0"/>
                <a:cs typeface="Arial" panose="020B0604020202020204" pitchFamily="34" charset="0"/>
              </a:rPr>
              <a:t>coadministered</a:t>
            </a:r>
            <a:r>
              <a:rPr lang="en-US" sz="2400" dirty="0">
                <a:latin typeface="Arial" panose="020B0604020202020204" pitchFamily="34" charset="0"/>
                <a:cs typeface="Arial" panose="020B0604020202020204" pitchFamily="34" charset="0"/>
              </a:rPr>
              <a:t> with various calcium formulations. Thyroid. 2011;21(5):</a:t>
            </a:r>
            <a:r>
              <a:rPr lang="en-US" sz="2400" dirty="0" smtClean="0">
                <a:latin typeface="Arial" panose="020B0604020202020204" pitchFamily="34" charset="0"/>
                <a:cs typeface="Arial" panose="020B0604020202020204" pitchFamily="34" charset="0"/>
              </a:rPr>
              <a:t>483-6</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287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575</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FOOD INTERACTIONS WITH LEVOTHYROXINE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INTERACTIONS WITH LEVOTHYROXINE</dc:title>
  <dc:creator>Nataša Milošević</dc:creator>
  <cp:lastModifiedBy>Nataša Milošević</cp:lastModifiedBy>
  <cp:revision>17</cp:revision>
  <dcterms:created xsi:type="dcterms:W3CDTF">2021-08-17T21:39:29Z</dcterms:created>
  <dcterms:modified xsi:type="dcterms:W3CDTF">2021-08-23T21:51:32Z</dcterms:modified>
</cp:coreProperties>
</file>